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3" r:id="rId6"/>
    <p:sldId id="266" r:id="rId7"/>
    <p:sldId id="259" r:id="rId8"/>
    <p:sldId id="262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99610-BFFB-4052-9A1E-A87B82B16FD3}" type="datetimeFigureOut">
              <a:rPr lang="el-GR" smtClean="0"/>
              <a:pPr/>
              <a:t>14/4/2021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E2961-2CAE-4F86-802D-D6DF0975D29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E2961-2CAE-4F86-802D-D6DF0975D298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14/4/2021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r>
              <a:rPr lang="el-GR" sz="1800" dirty="0" smtClean="0">
                <a:solidFill>
                  <a:srgbClr val="FF0000"/>
                </a:solidFill>
              </a:rPr>
              <a:t>«</a:t>
            </a:r>
            <a:r>
              <a:rPr lang="el-GR" sz="1800" b="1" dirty="0" smtClean="0">
                <a:solidFill>
                  <a:srgbClr val="FF0000"/>
                </a:solidFill>
              </a:rPr>
              <a:t>Προσεγγίζοντας Βιωματικά τον ¨</a:t>
            </a:r>
            <a:r>
              <a:rPr lang="el-GR" sz="1800" b="1" dirty="0" err="1" smtClean="0">
                <a:solidFill>
                  <a:srgbClr val="FF0000"/>
                </a:solidFill>
              </a:rPr>
              <a:t>΄Άλλο</a:t>
            </a:r>
            <a:r>
              <a:rPr lang="el-GR" sz="1800" b="1" dirty="0" smtClean="0">
                <a:solidFill>
                  <a:srgbClr val="FF0000"/>
                </a:solidFill>
              </a:rPr>
              <a:t>¨ » (Βιωματικές Δραστηριότητες, Παιχνίδια, Σχέδια μαθημάτων για τους εκπαιδευτικούς των Τάξεων Υποδοχής ΖΕΠ / ΙΕΠ, </a:t>
            </a:r>
            <a:r>
              <a:rPr lang="el-GR" sz="1800" b="1" dirty="0" smtClean="0">
                <a:solidFill>
                  <a:srgbClr val="FF0000"/>
                </a:solidFill>
              </a:rPr>
              <a:t>Απρίλιος </a:t>
            </a:r>
            <a:r>
              <a:rPr lang="el-GR" sz="1800" b="1" dirty="0" smtClean="0">
                <a:solidFill>
                  <a:srgbClr val="FF0000"/>
                </a:solidFill>
              </a:rPr>
              <a:t>2021)</a:t>
            </a:r>
            <a:br>
              <a:rPr lang="el-GR" sz="1800" b="1" dirty="0" smtClean="0">
                <a:solidFill>
                  <a:srgbClr val="FF0000"/>
                </a:solidFill>
              </a:rPr>
            </a:br>
            <a:r>
              <a:rPr lang="el-GR" sz="1800" b="1" dirty="0" err="1" smtClean="0">
                <a:solidFill>
                  <a:srgbClr val="FF0000"/>
                </a:solidFill>
              </a:rPr>
              <a:t>Ευθύμης</a:t>
            </a:r>
            <a:r>
              <a:rPr lang="el-GR" sz="1800" b="1" dirty="0" smtClean="0">
                <a:solidFill>
                  <a:srgbClr val="FF0000"/>
                </a:solidFill>
              </a:rPr>
              <a:t> </a:t>
            </a:r>
            <a:r>
              <a:rPr lang="el-GR" sz="1800" b="1" dirty="0" err="1" smtClean="0">
                <a:solidFill>
                  <a:srgbClr val="FF0000"/>
                </a:solidFill>
              </a:rPr>
              <a:t>Χατζηευσταθίου</a:t>
            </a:r>
            <a:r>
              <a:rPr lang="el-GR" sz="1800" b="1" dirty="0" smtClean="0">
                <a:solidFill>
                  <a:srgbClr val="FF0000"/>
                </a:solidFill>
              </a:rPr>
              <a:t>,</a:t>
            </a:r>
            <a:r>
              <a:rPr lang="en-US" sz="1800" b="1" dirty="0" smtClean="0">
                <a:solidFill>
                  <a:srgbClr val="FF0000"/>
                </a:solidFill>
              </a:rPr>
              <a:t/>
            </a:r>
            <a:br>
              <a:rPr lang="en-US" sz="1800" b="1" dirty="0" smtClean="0">
                <a:solidFill>
                  <a:srgbClr val="FF0000"/>
                </a:solidFill>
              </a:rPr>
            </a:br>
            <a:r>
              <a:rPr lang="el-GR" sz="1800" b="1" dirty="0" smtClean="0">
                <a:solidFill>
                  <a:srgbClr val="FF0000"/>
                </a:solidFill>
              </a:rPr>
              <a:t>Δάσκαλος –Διευθυντής 2ου ΔΣ Αγίας Βαρβάρας- Εκπαιδευτής Ενηλίκων (ΜΑ) – Επιστημονικός Συνεργάτης του ΙΕΠ για τη Δράση 4</a:t>
            </a:r>
            <a:endParaRPr lang="el-GR" sz="18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2071678"/>
            <a:ext cx="9144000" cy="4786322"/>
          </a:xfrm>
        </p:spPr>
        <p:txBody>
          <a:bodyPr/>
          <a:lstStyle/>
          <a:p>
            <a:pPr algn="ctr">
              <a:buNone/>
            </a:pPr>
            <a:r>
              <a:rPr lang="el-GR" b="1" dirty="0" smtClean="0"/>
              <a:t>4</a:t>
            </a:r>
            <a:r>
              <a:rPr lang="en-US" b="1" dirty="0" smtClean="0"/>
              <a:t>o </a:t>
            </a:r>
            <a:r>
              <a:rPr lang="el-GR" b="1" dirty="0" smtClean="0"/>
              <a:t>Βιωματικό Εργαστήριο</a:t>
            </a:r>
          </a:p>
          <a:p>
            <a:pPr algn="ctr">
              <a:buNone/>
            </a:pPr>
            <a:r>
              <a:rPr lang="el-GR" sz="3600" b="1" dirty="0" smtClean="0"/>
              <a:t>«Μετακινούμαι για να αποκτήσω… Οπτικές»</a:t>
            </a:r>
          </a:p>
          <a:p>
            <a:pPr algn="ctr">
              <a:buNone/>
            </a:pPr>
            <a:endParaRPr lang="el-GR" sz="3600" b="1" dirty="0"/>
          </a:p>
        </p:txBody>
      </p:sp>
      <p:pic>
        <p:nvPicPr>
          <p:cNvPr id="8" name="7 - Εικόνα" descr="716099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3286124"/>
            <a:ext cx="7072362" cy="35718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r>
              <a:rPr lang="el-GR" b="1" dirty="0" smtClean="0"/>
              <a:t>Σκοπός Εργαστηρίου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500726"/>
          </a:xfrm>
        </p:spPr>
        <p:txBody>
          <a:bodyPr/>
          <a:lstStyle/>
          <a:p>
            <a:pPr algn="just">
              <a:buNone/>
            </a:pPr>
            <a:r>
              <a:rPr lang="en-US" sz="3600" b="1" dirty="0" smtClean="0"/>
              <a:t>O</a:t>
            </a:r>
            <a:r>
              <a:rPr lang="el-GR" sz="3600" b="1" dirty="0" smtClean="0"/>
              <a:t>ι εκπαιδευόμενοι:</a:t>
            </a:r>
            <a:endParaRPr lang="en-US" sz="3600" b="1" dirty="0" smtClean="0"/>
          </a:p>
          <a:p>
            <a:pPr algn="just"/>
            <a:r>
              <a:rPr lang="el-GR" sz="3600" b="1" dirty="0" smtClean="0"/>
              <a:t>Να αντιληφθούν ότι η αλλαγή της θέσης και της οπτικής μας στον χώρο μπορεί να  μεταβάλλει  την άποψή μας για </a:t>
            </a:r>
            <a:r>
              <a:rPr lang="el-GR" sz="3600" b="1" dirty="0" err="1" smtClean="0"/>
              <a:t>ό,τι</a:t>
            </a:r>
            <a:r>
              <a:rPr lang="el-GR" sz="3600" b="1" dirty="0" smtClean="0"/>
              <a:t> μας «περιβάλλει».</a:t>
            </a:r>
          </a:p>
          <a:p>
            <a:endParaRPr lang="el-GR" dirty="0" smtClean="0"/>
          </a:p>
          <a:p>
            <a:pPr algn="just"/>
            <a:r>
              <a:rPr lang="el-GR" b="1" dirty="0" smtClean="0"/>
              <a:t>Ομάδα – Στόχος: Γενική Τάξη &amp; Τάξη Υποδοχής ΖΕΠ</a:t>
            </a:r>
            <a:endParaRPr lang="el-GR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Εικόνα" descr="optike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1214422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Περιγραφή Δραστηριότητας (30’)</a:t>
            </a:r>
            <a:br>
              <a:rPr lang="el-GR" b="1" dirty="0" smtClean="0"/>
            </a:br>
            <a:r>
              <a:rPr lang="el-GR" b="1" dirty="0" smtClean="0"/>
              <a:t>Στάδιο 1ο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4000" b="1" dirty="0" smtClean="0">
                <a:solidFill>
                  <a:srgbClr val="00B050"/>
                </a:solidFill>
              </a:rPr>
              <a:t>Βρείτε 5 αντικείμενα, οπτικές πλάνες και τραγούδια από όλο τον πλανήτη, τα οποία να δημιουργούν ψευδαισθήσεις.</a:t>
            </a:r>
          </a:p>
          <a:p>
            <a:pPr algn="just">
              <a:buNone/>
            </a:pPr>
            <a:r>
              <a:rPr lang="el-GR" sz="4000" b="1" dirty="0" smtClean="0">
                <a:solidFill>
                  <a:srgbClr val="00B050"/>
                </a:solidFill>
              </a:rPr>
              <a:t>   Αυτά θα τα παρουσιάσετε στους μαθητές σας. </a:t>
            </a:r>
          </a:p>
          <a:p>
            <a:pPr algn="just">
              <a:buNone/>
            </a:pPr>
            <a:r>
              <a:rPr lang="el-GR" sz="4000" b="1" dirty="0" smtClean="0">
                <a:solidFill>
                  <a:srgbClr val="00B050"/>
                </a:solidFill>
              </a:rPr>
              <a:t>    π.χ. τραβήξτε μια φωτογραφία εστιασμένη σε ένα αντικείμενο, η οποία δεν θα αντικατοπτρίζει την πραγματική του εικόνα.</a:t>
            </a:r>
            <a:endParaRPr lang="el-GR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5 αντικείμενα ή</a:t>
            </a:r>
            <a:r>
              <a:rPr lang="en-US" b="1" dirty="0" smtClean="0"/>
              <a:t> </a:t>
            </a:r>
            <a:r>
              <a:rPr lang="el-GR" b="1" dirty="0" smtClean="0"/>
              <a:t>φωτογραφίες  ή οπτικές πλάνες ή τραγούδια 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928670"/>
          </a:xfrm>
        </p:spPr>
        <p:txBody>
          <a:bodyPr/>
          <a:lstStyle/>
          <a:p>
            <a:r>
              <a:rPr lang="el-GR" b="1" dirty="0" smtClean="0"/>
              <a:t>Περιγραφή Παιχνιδιού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/>
          <a:lstStyle/>
          <a:p>
            <a:pPr>
              <a:buNone/>
            </a:pPr>
            <a:r>
              <a:rPr lang="el-GR" b="1" dirty="0" smtClean="0"/>
              <a:t>  Παρουσιάζουμε στους μαθητές τα αντικείμενα, τις οπτικές πλάνες ή τα τραγούδια. Κατόπιν ζητάμε να αλλάξουν θέση στον χώρο και επαναλαμβάνουμε την προηγούμενη διαδικασία.  Τέλος, ζητάμε να καταγράψουν ομοιότητες ή διαφορές που εντόπισαν από την πρώτη θέαση ή ακρόαση. </a:t>
            </a:r>
          </a:p>
        </p:txBody>
      </p:sp>
      <p:pic>
        <p:nvPicPr>
          <p:cNvPr id="4" name="3 - Εικόνα" descr="multiple-views-same-teapot-from-Fairy-Engi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4000504"/>
            <a:ext cx="5214942" cy="285749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l-GR" b="1" dirty="0"/>
          </a:p>
        </p:txBody>
      </p:sp>
      <p:pic>
        <p:nvPicPr>
          <p:cNvPr id="6" name="3 - Θέση περιεχομένου" descr="optike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733" y="0"/>
            <a:ext cx="9155733" cy="6858000"/>
          </a:xfrm>
          <a:prstGeom prst="rect">
            <a:avLst/>
          </a:prstGeom>
        </p:spPr>
      </p:pic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142844" y="1500174"/>
            <a:ext cx="8786874" cy="5072098"/>
          </a:xfrm>
        </p:spPr>
        <p:txBody>
          <a:bodyPr>
            <a:normAutofit/>
          </a:bodyPr>
          <a:lstStyle/>
          <a:p>
            <a:pPr algn="just"/>
            <a:r>
              <a:rPr lang="el-GR" sz="4800" b="1" dirty="0" smtClean="0">
                <a:solidFill>
                  <a:srgbClr val="00B050"/>
                </a:solidFill>
              </a:rPr>
              <a:t>Βρείτε ομοιότητες και διαφορές από την πρώτη σας δραστηριότητα.</a:t>
            </a:r>
            <a:endParaRPr lang="el-GR" sz="4800" b="1" dirty="0">
              <a:solidFill>
                <a:srgbClr val="00B050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0" y="214291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200" b="1" dirty="0" smtClean="0"/>
              <a:t>Περιγραφή Δραστηριότητας </a:t>
            </a:r>
            <a:br>
              <a:rPr lang="el-GR" sz="3200" b="1" dirty="0" smtClean="0"/>
            </a:br>
            <a:r>
              <a:rPr lang="el-GR" sz="3200" b="1" dirty="0" smtClean="0"/>
              <a:t>Στάδιο 2ο</a:t>
            </a:r>
            <a:endParaRPr lang="el-GR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/>
          <a:lstStyle/>
          <a:p>
            <a:r>
              <a:rPr lang="el-GR" b="1" dirty="0" smtClean="0"/>
              <a:t>Περιγραφή Παιχνιδιού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r>
              <a:rPr lang="el-GR" b="1" dirty="0" smtClean="0"/>
              <a:t>Ζητάμε από τους μαθητές να συζητήσουν με τον διπλανό τους για την οπτική τους έπειτα από την αλλαγή.</a:t>
            </a:r>
          </a:p>
          <a:p>
            <a:endParaRPr lang="el-GR" dirty="0"/>
          </a:p>
        </p:txBody>
      </p:sp>
      <p:pic>
        <p:nvPicPr>
          <p:cNvPr id="4" name="3 - Εικόνα" descr="Good apple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2736422"/>
            <a:ext cx="2000264" cy="2203763"/>
          </a:xfrm>
          <a:prstGeom prst="rect">
            <a:avLst/>
          </a:prstGeom>
        </p:spPr>
      </p:pic>
      <p:pic>
        <p:nvPicPr>
          <p:cNvPr id="5" name="4 - Εικόνα" descr="Good apple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388" y="2071678"/>
            <a:ext cx="2357455" cy="2220294"/>
          </a:xfrm>
          <a:prstGeom prst="rect">
            <a:avLst/>
          </a:prstGeom>
        </p:spPr>
      </p:pic>
      <p:pic>
        <p:nvPicPr>
          <p:cNvPr id="6" name="5 - Εικόνα" descr="Good apple 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30977" y="2500306"/>
            <a:ext cx="2349538" cy="2286016"/>
          </a:xfrm>
          <a:prstGeom prst="rect">
            <a:avLst/>
          </a:prstGeom>
        </p:spPr>
      </p:pic>
      <p:pic>
        <p:nvPicPr>
          <p:cNvPr id="7" name="6 - Εικόνα" descr="Good apple 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15074" y="4429132"/>
            <a:ext cx="2571768" cy="224203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Περιγραφή Δραστηριότητας (30’) 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pPr algn="just"/>
            <a:r>
              <a:rPr lang="el-GR" b="1" dirty="0" smtClean="0"/>
              <a:t>Καταγράψτε συνδέσεις που προκύπτουν από τα συμπεράσματα της προηγούμενης δραστηριότητας με στερεότυπα που υπάρχουν στα μέλη της Ομάδας σας.</a:t>
            </a:r>
          </a:p>
          <a:p>
            <a:pPr algn="just"/>
            <a:r>
              <a:rPr lang="el-GR" b="1" dirty="0" smtClean="0"/>
              <a:t>Δημιουργήστε ερωτήσεις ή μία </a:t>
            </a:r>
            <a:r>
              <a:rPr lang="el-GR" b="1" smtClean="0"/>
              <a:t>μελέτη περίπτωσης </a:t>
            </a:r>
            <a:r>
              <a:rPr lang="el-GR" b="1" dirty="0" smtClean="0"/>
              <a:t>που θα βοηθήσουν τους μαθητές σας να αντιληφθούν τη σημασία των διαφορετικών οπτικών σε ένα ζήτημα.</a:t>
            </a:r>
            <a:endParaRPr lang="el-G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274</Words>
  <PresentationFormat>Προβολή στην οθόνη (4:3)</PresentationFormat>
  <Paragraphs>23</Paragraphs>
  <Slides>8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«Προσεγγίζοντας Βιωματικά τον ¨΄Άλλο¨ » (Βιωματικές Δραστηριότητες, Παιχνίδια, Σχέδια μαθημάτων για τους εκπαιδευτικούς των Τάξεων Υποδοχής ΖΕΠ / ΙΕΠ, Απρίλιος 2021) Ευθύμης Χατζηευσταθίου, Δάσκαλος –Διευθυντής 2ου ΔΣ Αγίας Βαρβάρας- Εκπαιδευτής Ενηλίκων (ΜΑ) – Επιστημονικός Συνεργάτης του ΙΕΠ για τη Δράση 4</vt:lpstr>
      <vt:lpstr>Σκοπός Εργαστηρίου</vt:lpstr>
      <vt:lpstr>Περιγραφή Δραστηριότητας (30’) Στάδιο 1ο</vt:lpstr>
      <vt:lpstr>5 αντικείμενα ή φωτογραφίες  ή οπτικές πλάνες ή τραγούδια </vt:lpstr>
      <vt:lpstr>Περιγραφή Παιχνιδιού </vt:lpstr>
      <vt:lpstr>Διαφάνεια 6</vt:lpstr>
      <vt:lpstr>Περιγραφή Παιχνιδιού</vt:lpstr>
      <vt:lpstr>Περιγραφή Δραστηριότητας (30’)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«Προσεγγίζοντας Βιωματικά τον ¨΄Άλλο¨ » (Βιωματικές Δραστηριότητες, Παιχνίδια, Σχέδια μαθημάτων για τους εκπαιδευτικούς των Τάξεων Υποδοχής ΖΕΠ / ΙΕΠ, Μάρτιος 2021) Ευθύμης Χατζηευσταθίου, Δάσκαλος –Διευθυντής 2ου ΔΣ Αγίας Βαρβάρας- Εκπαιδευτής Ενηλίκων (ΜΑ) – Επιστημονικός Συνεργάτης του ΙΕΠ για τη Δράση 4</dc:title>
  <dc:creator>User</dc:creator>
  <cp:lastModifiedBy>User</cp:lastModifiedBy>
  <cp:revision>47</cp:revision>
  <dcterms:created xsi:type="dcterms:W3CDTF">2021-02-22T14:56:21Z</dcterms:created>
  <dcterms:modified xsi:type="dcterms:W3CDTF">2021-04-14T11:02:02Z</dcterms:modified>
</cp:coreProperties>
</file>